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731520"/>
            <a:ext cx="2560320" cy="2560320"/>
          </a:xfrm>
          <a:prstGeom prst="ellipse">
            <a:avLst/>
          </a:prstGeom>
          <a:solidFill>
            <a:srgbClr val="2C5F2D">
              <a:alpha val="70000"/>
            </a:srgbClr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777240"/>
            <a:ext cx="21945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B5C4A1">
                    <a:alpha val="6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</a:t>
            </a:r>
            <a:endParaRPr lang="en-US" sz="12000" dirty="0"/>
          </a:p>
        </p:txBody>
      </p:sp>
      <p:sp>
        <p:nvSpPr>
          <p:cNvPr id="5" name="Text 3"/>
          <p:cNvSpPr/>
          <p:nvPr/>
        </p:nvSpPr>
        <p:spPr>
          <a:xfrm>
            <a:off x="3749040" y="50292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MANDY HATHAWAY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749040" y="960120"/>
            <a:ext cx="5120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Probabilities and Confidence</a:t>
            </a:r>
            <a:endParaRPr lang="en-US" sz="3800" dirty="0"/>
          </a:p>
        </p:txBody>
      </p:sp>
      <p:sp>
        <p:nvSpPr>
          <p:cNvPr id="7" name="Shape 5"/>
          <p:cNvSpPr/>
          <p:nvPr/>
        </p:nvSpPr>
        <p:spPr>
          <a:xfrm>
            <a:off x="3749040" y="2514600"/>
            <a:ext cx="3657600" cy="36576"/>
          </a:xfrm>
          <a:prstGeom prst="rect">
            <a:avLst/>
          </a:prstGeom>
          <a:solidFill>
            <a:srgbClr val="B5C4A1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749040" y="2633472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2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and Machine Learning Curriculum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749040" y="3090672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 the math behind every AI prediction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Mandy Hathaway  ·  mandyhathaway.com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Build a Model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320040" y="804672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A7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teachablemachine.withgoogle.com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4A1"/>
            </a:solidFill>
            <a:prstDash val="solid"/>
          </a:ln>
          <a:effectLst>
            <a:outerShdw sx="100000" sy="100000" kx="0" ky="0" algn="bl" rotWithShape="0" blurRad="38100" dist="127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29768" y="1325880"/>
            <a:ext cx="347472" cy="347472"/>
          </a:xfrm>
          <a:prstGeom prst="ellipse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29768" y="13258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" y="1307592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Teachable Machine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68680" y="1600200"/>
            <a:ext cx="3429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Select Image Project, then Standard image model.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0040" y="237744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4A1"/>
            </a:solidFill>
            <a:prstDash val="solid"/>
          </a:ln>
          <a:effectLst>
            <a:outerShdw sx="100000" sy="100000" kx="0" ky="0" algn="bl" rotWithShape="0" blurRad="38100" dist="12700" dir="810000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29768" y="2468880"/>
            <a:ext cx="347472" cy="347472"/>
          </a:xfrm>
          <a:prstGeom prst="ellipse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29768" y="24688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68680" y="2450592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Name your classes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68680" y="2743200"/>
            <a:ext cx="3429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 clear names like Apple and Orange so the output is easy to read.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" y="352044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4A1"/>
            </a:solidFill>
            <a:prstDash val="solid"/>
          </a:ln>
          <a:effectLst>
            <a:outerShdw sx="100000" sy="100000" kx="0" ky="0" algn="bl" rotWithShape="0" blurRad="38100" dist="12700" dir="8100000">
              <a:srgbClr val="000000">
                <a:alpha val="7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29768" y="3611880"/>
            <a:ext cx="347472" cy="347472"/>
          </a:xfrm>
          <a:prstGeom prst="ellipse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29768" y="36118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68680" y="3593592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Collect training images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68680" y="3886200"/>
            <a:ext cx="3429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Hold each object to the webcam and press Hold to Record. Capture 20 to 50 images per class, rotating slowly for variety.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663440" y="1234440"/>
            <a:ext cx="416052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4A1"/>
            </a:solidFill>
            <a:prstDash val="solid"/>
          </a:ln>
          <a:effectLst>
            <a:outerShdw sx="100000" sy="100000" kx="0" ky="0" algn="bl" rotWithShape="0" blurRad="38100" dist="12700" dir="8100000">
              <a:srgbClr val="000000">
                <a:alpha val="7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73168" y="1325880"/>
            <a:ext cx="347472" cy="347472"/>
          </a:xfrm>
          <a:prstGeom prst="ellipse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73168" y="13258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212080" y="13075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Train the model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212080" y="160020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Click Train Model and wait. Small datasets usually train in under a minute.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663440" y="2377440"/>
            <a:ext cx="416052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4A1"/>
            </a:solidFill>
            <a:prstDash val="solid"/>
          </a:ln>
          <a:effectLst>
            <a:outerShdw sx="100000" sy="100000" kx="0" ky="0" algn="bl" rotWithShape="0" blurRad="38100" dist="12700" dir="8100000">
              <a:srgbClr val="000000">
                <a:alpha val="7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73168" y="2468880"/>
            <a:ext cx="347472" cy="347472"/>
          </a:xfrm>
          <a:prstGeom prst="ellipse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73168" y="24688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212080" y="24505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Evaluate and observe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212080" y="274320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the live predictions and confidence bars. Try to make the confidence change.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Mandy Hathaway  ·  mandyhathaway.com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8503920" cy="658368"/>
          </a:xfrm>
          <a:prstGeom prst="rect">
            <a:avLst/>
          </a:prstGeom>
          <a:solidFill>
            <a:srgbClr val="E4EAD9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20040" y="960120"/>
            <a:ext cx="73152" cy="658368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515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A7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60120" y="1033272"/>
            <a:ext cx="7726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are the model's predictions displayed? Where is the confidence score?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737360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20040" y="1737360"/>
            <a:ext cx="73152" cy="658368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8288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A7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60120" y="1810512"/>
            <a:ext cx="7726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 the model predicting correctly? How confident is it?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" y="2514600"/>
            <a:ext cx="8503920" cy="658368"/>
          </a:xfrm>
          <a:prstGeom prst="rect">
            <a:avLst/>
          </a:prstGeom>
          <a:solidFill>
            <a:srgbClr val="E4EAD9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0040" y="2514600"/>
            <a:ext cx="73152" cy="658368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26060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A7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60120" y="2587752"/>
            <a:ext cx="7726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 you make the confidence change? What did you do to cause it?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20040" y="3291840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0040" y="3291840"/>
            <a:ext cx="73152" cy="658368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3832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A7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60120" y="3364992"/>
            <a:ext cx="7726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does it mean when the confidence drops? Why does that happen?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20040" y="4069080"/>
            <a:ext cx="8503920" cy="658368"/>
          </a:xfrm>
          <a:prstGeom prst="rect">
            <a:avLst/>
          </a:prstGeom>
          <a:solidFill>
            <a:srgbClr val="E4EAD9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0040" y="4069080"/>
            <a:ext cx="73152" cy="658368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41605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A7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Q5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960120" y="4142232"/>
            <a:ext cx="7726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would you explain AI to someone who has never heard of it?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Mandy Hathaway  ·  mandyhathaway.com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Bringing It Together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82296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051560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📊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97280" y="1033272"/>
            <a:ext cx="6583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AI output is a prediction.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97280" y="1344168"/>
            <a:ext cx="6583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model is always choosing the most probable answer.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920240"/>
            <a:ext cx="8229600" cy="82296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011680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🎯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97280" y="1993392"/>
            <a:ext cx="6583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prediction is based on probability.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97280" y="2304288"/>
            <a:ext cx="6583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math behind AI is the same math you do in class.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880360"/>
            <a:ext cx="8229600" cy="82296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971800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💡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097280" y="2953512"/>
            <a:ext cx="6583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prediction comes with a confidence score.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3264408"/>
            <a:ext cx="6583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 confidence means certainty within the model's experience, not certainty about the world.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840480"/>
            <a:ext cx="8229600" cy="82296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931920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🗃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097280" y="3913632"/>
            <a:ext cx="6583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Training data determines everything.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97280" y="4224528"/>
            <a:ext cx="6583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Garbage in, garbage out.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Mandy Hathaway  ·  mandyhathaway.com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503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Can AI Do?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320040" y="86868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Think about the AI tools you already use and know about.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325880"/>
            <a:ext cx="4114800" cy="1325880"/>
          </a:xfrm>
          <a:prstGeom prst="rect">
            <a:avLst/>
          </a:prstGeom>
          <a:solidFill>
            <a:srgbClr val="E4EAD9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325880"/>
            <a:ext cx="73152" cy="132588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463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🎙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1051560" y="143560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Speech Recognition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51560" y="178308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Siri, Alexa, voice-to-text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663440" y="1325880"/>
            <a:ext cx="4114800" cy="1325880"/>
          </a:xfrm>
          <a:prstGeom prst="rect">
            <a:avLst/>
          </a:prstGeom>
          <a:solidFill>
            <a:srgbClr val="E4EAD9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63440" y="1325880"/>
            <a:ext cx="73152" cy="132588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00600" y="1463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👁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5394960" y="143560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Image Recognition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394960" y="178308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Face ID, photo tagging, medical scans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2834640"/>
            <a:ext cx="4114800" cy="1325880"/>
          </a:xfrm>
          <a:prstGeom prst="rect">
            <a:avLst/>
          </a:prstGeom>
          <a:solidFill>
            <a:srgbClr val="E4EAD9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2834640"/>
            <a:ext cx="73152" cy="132588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29718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🎬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1051560" y="294436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Recommendations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051560" y="329184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Netflix, Spotify, Amazon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663440" y="2834640"/>
            <a:ext cx="4114800" cy="1325880"/>
          </a:xfrm>
          <a:prstGeom prst="rect">
            <a:avLst/>
          </a:prstGeom>
          <a:solidFill>
            <a:srgbClr val="E4EAD9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663440" y="2834640"/>
            <a:ext cx="73152" cy="132588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00600" y="29718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🚗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5394960" y="294436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Autonomous Vehicles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394960" y="329184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Self-driving cars, lane detection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20040" y="429768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5A7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 all of these have in common?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Mandy Hathaway  ·  mandyhathaway.com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Big Idea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8229600" cy="2011680"/>
          </a:xfrm>
          <a:prstGeom prst="rect">
            <a:avLst/>
          </a:prstGeom>
          <a:solidFill>
            <a:srgbClr val="5A7A3A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05840"/>
            <a:ext cx="8229600" cy="2011680"/>
          </a:xfrm>
          <a:prstGeom prst="rect">
            <a:avLst/>
          </a:prstGeom>
          <a:noFill/>
          <a:ln/>
        </p:spPr>
        <p:txBody>
          <a:bodyPr wrap="square" lIns="254000" tIns="254000" rIns="254000" bIns="25400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AI model, no matter what it does,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 built on the same core math.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3246120"/>
            <a:ext cx="3886200" cy="1371600"/>
          </a:xfrm>
          <a:prstGeom prst="rect">
            <a:avLst/>
          </a:prstGeom>
          <a:solidFill>
            <a:srgbClr val="F2F5EE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3246120"/>
            <a:ext cx="3886200" cy="64008"/>
          </a:xfrm>
          <a:prstGeom prst="rect">
            <a:avLst/>
          </a:prstGeom>
          <a:solidFill>
            <a:srgbClr val="B5C4A1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3337560"/>
            <a:ext cx="3611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Probability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94360" y="3794760"/>
            <a:ext cx="3611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likely is this outcome?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800600" y="3246120"/>
            <a:ext cx="3886200" cy="1371600"/>
          </a:xfrm>
          <a:prstGeom prst="rect">
            <a:avLst/>
          </a:prstGeom>
          <a:solidFill>
            <a:srgbClr val="F2F5EE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00600" y="3246120"/>
            <a:ext cx="3886200" cy="64008"/>
          </a:xfrm>
          <a:prstGeom prst="rect">
            <a:avLst/>
          </a:prstGeom>
          <a:solidFill>
            <a:srgbClr val="B5C4A1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3337560"/>
            <a:ext cx="3611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Confidence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937760" y="3794760"/>
            <a:ext cx="3611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certain is the model?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Mandy Hathaway  ·  mandyhathaway.com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Probability?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8503920" cy="1005840"/>
          </a:xfrm>
          <a:prstGeom prst="rect">
            <a:avLst/>
          </a:prstGeom>
          <a:solidFill>
            <a:srgbClr val="E4EAD9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20040" y="914400"/>
            <a:ext cx="73152" cy="100584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960120"/>
            <a:ext cx="8229600" cy="91440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Probability is a measure of how likely something is to happen.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can be expressed as a fraction, a decimal, or a percentage.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0040" y="2103120"/>
            <a:ext cx="26517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4A1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2103120"/>
            <a:ext cx="2651760" cy="64008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2286000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1/2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411480" y="329184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Fraction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11480" y="361188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favorable / total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0" y="2103120"/>
            <a:ext cx="26517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4A1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2103120"/>
            <a:ext cx="2651760" cy="64008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0" y="2286000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0.5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3291840" y="329184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Decimal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291840" y="361188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numerator divided by denominator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080760" y="2103120"/>
            <a:ext cx="26517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4A1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080760" y="2103120"/>
            <a:ext cx="2651760" cy="64008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72200" y="2286000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50%</a:t>
            </a:r>
            <a:endParaRPr lang="en-US" sz="4800" dirty="0"/>
          </a:p>
        </p:txBody>
      </p:sp>
      <p:sp>
        <p:nvSpPr>
          <p:cNvPr id="20" name="Text 18"/>
          <p:cNvSpPr/>
          <p:nvPr/>
        </p:nvSpPr>
        <p:spPr>
          <a:xfrm>
            <a:off x="6172200" y="329184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Percentage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172200" y="361188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multiply decimal by 100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Mandy Hathaway  ·  mandyhathaway.com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Worked Example: The Spinning Wheel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20040" y="82296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wheel has 8 equal sections: 4 labeled WIN and 4 labeled LOSE.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2926080" cy="2926080"/>
          </a:xfrm>
          <a:prstGeom prst="ellipse">
            <a:avLst/>
          </a:prstGeom>
          <a:solidFill>
            <a:srgbClr val="E4EAD9"/>
          </a:solidFill>
          <a:ln w="25400">
            <a:solidFill>
              <a:srgbClr val="B5C4A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234440"/>
            <a:ext cx="2926080" cy="2926080"/>
          </a:xfrm>
          <a:prstGeom prst="ellipse">
            <a:avLst/>
          </a:prstGeom>
          <a:solidFill>
            <a:srgbClr val="5A7A3A">
              <a:alpha val="70000"/>
            </a:srgbClr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28800" y="1234440"/>
            <a:ext cx="0" cy="292608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2697480"/>
            <a:ext cx="2926080" cy="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76072" y="1444752"/>
            <a:ext cx="2505456" cy="2505456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76072" y="3950208"/>
            <a:ext cx="2505456" cy="-2505456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463040" y="1417320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02920" y="2468880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874520" y="2468880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WIN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463040" y="3749040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474720" y="1188720"/>
            <a:ext cx="365760" cy="365760"/>
          </a:xfrm>
          <a:prstGeom prst="ellipse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0" y="11887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977640" y="1216152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Favorable outcomes (WIN sections): 4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474720" y="2011680"/>
            <a:ext cx="365760" cy="365760"/>
          </a:xfrm>
          <a:prstGeom prst="ellipse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74720" y="20116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977640" y="2039112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Total possible outcomes (sections): 8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474720" y="2834640"/>
            <a:ext cx="365760" cy="365760"/>
          </a:xfrm>
          <a:prstGeom prst="ellipse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74720" y="28346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977640" y="2862072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Probability as a fraction: 4/8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3474720" y="3657600"/>
            <a:ext cx="365760" cy="365760"/>
          </a:xfrm>
          <a:prstGeom prst="ellipse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74720" y="36576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977640" y="3685032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Reduced: 1/2 = 0.5 = 50%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3474720" y="4572000"/>
            <a:ext cx="5349240" cy="36576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74720" y="4572000"/>
            <a:ext cx="5349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There is a 50% chance of winning on this wheel.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Mandy Hathaway  ·  mandyhathaway.com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Try It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3200400" cy="3474720"/>
          </a:xfrm>
          <a:prstGeom prst="rect">
            <a:avLst/>
          </a:prstGeom>
          <a:solidFill>
            <a:srgbClr val="E4EAD9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097280"/>
            <a:ext cx="3200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⚀ ⚁ ⚂</a:t>
            </a:r>
            <a:endParaRPr lang="en-US" sz="4200" dirty="0"/>
          </a:p>
          <a:p>
            <a:pPr algn="ctr"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⚃ ⚄ ⚅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320040" y="320040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Standard 6-sided die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749040" y="1005840"/>
            <a:ext cx="507492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749040" y="1005840"/>
            <a:ext cx="73152" cy="91440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86200" y="1051560"/>
            <a:ext cx="4800600" cy="82296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the probability of rolling an even number?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3749040" y="2057400"/>
            <a:ext cx="274320" cy="274320"/>
          </a:xfrm>
          <a:prstGeom prst="ellipse">
            <a:avLst/>
          </a:prstGeom>
          <a:solidFill>
            <a:srgbClr val="B5C4A1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0" y="2057400"/>
            <a:ext cx="4709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many sides show an even number?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749040" y="2697480"/>
            <a:ext cx="274320" cy="274320"/>
          </a:xfrm>
          <a:prstGeom prst="ellipse">
            <a:avLst/>
          </a:prstGeom>
          <a:solidFill>
            <a:srgbClr val="B5C4A1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0" y="2697480"/>
            <a:ext cx="4709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many total sides are there?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749040" y="3337560"/>
            <a:ext cx="274320" cy="274320"/>
          </a:xfrm>
          <a:prstGeom prst="ellipse">
            <a:avLst/>
          </a:prstGeom>
          <a:solidFill>
            <a:srgbClr val="B5C4A1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0" y="3337560"/>
            <a:ext cx="4709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Write the fraction. Can you reduce it?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749040" y="3977640"/>
            <a:ext cx="274320" cy="274320"/>
          </a:xfrm>
          <a:prstGeom prst="ellipse">
            <a:avLst/>
          </a:prstGeom>
          <a:solidFill>
            <a:srgbClr val="B5C4A1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0" y="3977640"/>
            <a:ext cx="4709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Express your answer as a decimal and percentage.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749040" y="4572000"/>
            <a:ext cx="5074920" cy="347472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749040" y="4572000"/>
            <a:ext cx="5074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Answer: 3/6 = 1/2 = 0.5 = 50%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Mandy Hathaway  ·  mandyhathaway.com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 What Does This Have to Do with AI?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960120"/>
          </a:xfrm>
          <a:prstGeom prst="rect">
            <a:avLst/>
          </a:prstGeom>
          <a:solidFill>
            <a:srgbClr val="5A7A3A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960120"/>
          </a:xfrm>
          <a:prstGeom prst="rect">
            <a:avLst/>
          </a:prstGeom>
          <a:noFill/>
          <a:ln/>
        </p:spPr>
        <p:txBody>
          <a:bodyPr wrap="square" lIns="152400" tIns="152400" rIns="152400" bIns="15240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single output of an AI is a prediction based on probability.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57200" y="2103120"/>
            <a:ext cx="8229600" cy="68580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176272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🎬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097280" y="2194560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streaming platform recommends a show you will probably like.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971800"/>
            <a:ext cx="8229600" cy="68580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3044952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💬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097280" y="3063240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chatbot predicts the most probable helpful response.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3840480"/>
            <a:ext cx="8229600" cy="68580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3913632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👁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097280" y="3931920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 image classifier picks the most probable label for what it sees.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is not guessing randomly. It is doing sophisticated math at enormous scale.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Mandy Hathaway  ·  mandyhathaway.com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Confidence?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8503920" cy="1005840"/>
          </a:xfrm>
          <a:prstGeom prst="rect">
            <a:avLst/>
          </a:prstGeom>
          <a:solidFill>
            <a:srgbClr val="E4EAD9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20040" y="914400"/>
            <a:ext cx="73152" cy="100584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960120"/>
            <a:ext cx="8229600" cy="91440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AI, confidence is a measure of how certain the model is that its prediction is correct.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is expressed as a percentage from 0% to 100%.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20040" y="205740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Confidence Scale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20040" y="2468880"/>
            <a:ext cx="8503920" cy="320040"/>
          </a:xfrm>
          <a:prstGeom prst="rect">
            <a:avLst/>
          </a:prstGeom>
          <a:solidFill>
            <a:srgbClr val="B5C4A1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20040" y="2468880"/>
            <a:ext cx="6373368" cy="320040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8346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0%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82880" y="3127248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Total uncertainty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60520" y="28346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50%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977640" y="3127248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Coin flip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7799832" y="28346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95%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616952" y="3127248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Very</a:t>
            </a:r>
            <a:endParaRPr lang="en-US" sz="900" dirty="0"/>
          </a:p>
          <a:p>
            <a:pPr algn="ctr" indent="0" marL="0">
              <a:buNone/>
            </a:pPr>
            <a:r>
              <a:rPr lang="en-US" sz="900" i="1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certain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20040" y="3685032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Low confidence: barely leaning one way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" y="3950208"/>
            <a:ext cx="8503920" cy="256032"/>
          </a:xfrm>
          <a:prstGeom prst="rect">
            <a:avLst/>
          </a:prstGeom>
          <a:solidFill>
            <a:srgbClr val="E4EAD9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20040" y="3950208"/>
            <a:ext cx="3996842" cy="256032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0040" y="3950208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Metal: 53%  |  Metal: 47%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20040" y="4325112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A7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 confidence: model is completely certain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4590288"/>
            <a:ext cx="8503920" cy="256032"/>
          </a:xfrm>
          <a:prstGeom prst="rect">
            <a:avLst/>
          </a:prstGeom>
          <a:solidFill>
            <a:srgbClr val="E4EAD9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20040" y="4590288"/>
            <a:ext cx="8503920" cy="256032"/>
          </a:xfrm>
          <a:prstGeom prst="rect">
            <a:avLst/>
          </a:prstGeom>
          <a:solidFill>
            <a:srgbClr val="5A7A3A"/>
          </a:solidFill>
          <a:ln w="12700">
            <a:solidFill>
              <a:srgbClr val="5A7A3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0040" y="4590288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Marshmallow: 0%  |  Not Marshmallow: 100%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Mandy Hathaway  ·  mandyhathaway.com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Key Distinction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4114800" cy="1828800"/>
          </a:xfrm>
          <a:prstGeom prst="rect">
            <a:avLst/>
          </a:prstGeom>
          <a:solidFill>
            <a:srgbClr val="5A7A3A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4114800" cy="64008"/>
          </a:xfrm>
          <a:prstGeom prst="rect">
            <a:avLst/>
          </a:prstGeom>
          <a:solidFill>
            <a:srgbClr val="B5C4A1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7899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Probability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536192"/>
            <a:ext cx="3566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2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model calculates to arrive at its prediction. It is the math happening under the hood, comparing all possible outcomes.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800600" y="1005840"/>
            <a:ext cx="4114800" cy="1828800"/>
          </a:xfrm>
          <a:prstGeom prst="rect">
            <a:avLst/>
          </a:prstGeom>
          <a:solidFill>
            <a:srgbClr val="5A7A3A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800600" y="1005840"/>
            <a:ext cx="4114800" cy="64008"/>
          </a:xfrm>
          <a:prstGeom prst="rect">
            <a:avLst/>
          </a:prstGeom>
          <a:solidFill>
            <a:srgbClr val="B5C4A1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83480" y="107899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Confidence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983480" y="1536192"/>
            <a:ext cx="3566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2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certain the model is that its prediction is correct. High confidence does not guarantee the model is right.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3063240"/>
            <a:ext cx="8229600" cy="914400"/>
          </a:xfrm>
          <a:prstGeom prst="rect">
            <a:avLst/>
          </a:prstGeom>
          <a:solidFill>
            <a:srgbClr val="F2F5EE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3063240"/>
            <a:ext cx="73152" cy="914400"/>
          </a:xfrm>
          <a:prstGeom prst="rect">
            <a:avLst/>
          </a:prstGeom>
          <a:solidFill>
            <a:srgbClr val="B5C4A1"/>
          </a:solidFill>
          <a:ln w="12700">
            <a:solidFill>
              <a:srgbClr val="B5C4A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081528"/>
            <a:ext cx="7909560" cy="8229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E2A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Important: If a model sees something it was never trained on, it may still report high confidence. It can only work with what it was trained on.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B5C4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Mandy Hathaway  ·  mandyhathaway.com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Probabilities and Confidence</dc:title>
  <dc:subject>PptxGenJS Presentation</dc:subject>
  <dc:creator>Mandy Hathaway</dc:creator>
  <cp:lastModifiedBy>Mandy Hathaway</cp:lastModifiedBy>
  <cp:revision>1</cp:revision>
  <dcterms:created xsi:type="dcterms:W3CDTF">2026-02-19T21:13:05Z</dcterms:created>
  <dcterms:modified xsi:type="dcterms:W3CDTF">2026-02-19T21:13:05Z</dcterms:modified>
</cp:coreProperties>
</file>